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7" r:id="rId5"/>
    <p:sldId id="262" r:id="rId6"/>
    <p:sldId id="263" r:id="rId7"/>
    <p:sldId id="265" r:id="rId8"/>
    <p:sldId id="264"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37" autoAdjust="0"/>
    <p:restoredTop sz="94660"/>
  </p:normalViewPr>
  <p:slideViewPr>
    <p:cSldViewPr snapToGrid="0">
      <p:cViewPr>
        <p:scale>
          <a:sx n="115" d="100"/>
          <a:sy n="115" d="100"/>
        </p:scale>
        <p:origin x="-1188" y="-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91745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88642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76137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D115C-7C7E-47A0-B651-5907128B8432}"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02392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5D115C-7C7E-47A0-B651-5907128B8432}"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404061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5D115C-7C7E-47A0-B651-5907128B8432}"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89700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5D115C-7C7E-47A0-B651-5907128B8432}"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306836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5D115C-7C7E-47A0-B651-5907128B8432}"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71194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D115C-7C7E-47A0-B651-5907128B8432}"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97076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D115C-7C7E-47A0-B651-5907128B8432}"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131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D115C-7C7E-47A0-B651-5907128B8432}"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42269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D115C-7C7E-47A0-B651-5907128B8432}" type="datetimeFigureOut">
              <a:rPr lang="en-US" smtClean="0"/>
              <a:t>9/29/2017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94AE4-F01B-466A-B6D9-CBB21216D2B9}" type="slidenum">
              <a:rPr lang="en-US" smtClean="0"/>
              <a:t>‹#›</a:t>
            </a:fld>
            <a:endParaRPr lang="en-US"/>
          </a:p>
        </p:txBody>
      </p:sp>
    </p:spTree>
    <p:extLst>
      <p:ext uri="{BB962C8B-B14F-4D97-AF65-F5344CB8AC3E}">
        <p14:creationId xmlns:p14="http://schemas.microsoft.com/office/powerpoint/2010/main" val="214416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Team T² </a:t>
            </a:r>
            <a:r>
              <a:rPr lang="en-US" dirty="0" smtClean="0"/>
              <a:t>(#2)</a:t>
            </a:r>
            <a:r>
              <a:rPr lang="en-US" dirty="0" smtClean="0"/>
              <a:t/>
            </a:r>
            <a:br>
              <a:rPr lang="en-US" dirty="0" smtClean="0"/>
            </a:br>
            <a:endParaRPr lang="en-US" sz="2700" dirty="0"/>
          </a:p>
        </p:txBody>
      </p:sp>
      <p:sp>
        <p:nvSpPr>
          <p:cNvPr id="3" name="Subtitle 2"/>
          <p:cNvSpPr>
            <a:spLocks noGrp="1"/>
          </p:cNvSpPr>
          <p:nvPr>
            <p:ph type="subTitle" idx="1"/>
          </p:nvPr>
        </p:nvSpPr>
        <p:spPr/>
        <p:txBody>
          <a:bodyPr/>
          <a:lstStyle/>
          <a:p>
            <a:r>
              <a:rPr lang="en-US" dirty="0" smtClean="0"/>
              <a:t>Tom Lastoskie</a:t>
            </a:r>
          </a:p>
          <a:p>
            <a:r>
              <a:rPr lang="en-US" dirty="0" smtClean="0"/>
              <a:t>Lead</a:t>
            </a:r>
            <a:endParaRPr lang="en-US" dirty="0"/>
          </a:p>
        </p:txBody>
      </p:sp>
    </p:spTree>
    <p:extLst>
      <p:ext uri="{BB962C8B-B14F-4D97-AF65-F5344CB8AC3E}">
        <p14:creationId xmlns:p14="http://schemas.microsoft.com/office/powerpoint/2010/main" val="1089552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676"/>
            <a:ext cx="7886700" cy="1325563"/>
          </a:xfrm>
        </p:spPr>
        <p:txBody>
          <a:bodyPr/>
          <a:lstStyle/>
          <a:p>
            <a:pPr algn="ctr"/>
            <a:r>
              <a:rPr lang="en-US" dirty="0" smtClean="0"/>
              <a:t>Summary</a:t>
            </a:r>
            <a:endParaRPr lang="en-US" dirty="0"/>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302035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 Members</a:t>
            </a:r>
            <a:endParaRPr lang="en-US" dirty="0"/>
          </a:p>
        </p:txBody>
      </p:sp>
      <p:sp>
        <p:nvSpPr>
          <p:cNvPr id="3" name="Content Placeholder 2"/>
          <p:cNvSpPr>
            <a:spLocks noGrp="1"/>
          </p:cNvSpPr>
          <p:nvPr>
            <p:ph idx="1"/>
          </p:nvPr>
        </p:nvSpPr>
        <p:spPr/>
        <p:txBody>
          <a:bodyPr anchor="ctr">
            <a:normAutofit fontScale="92500" lnSpcReduction="20000"/>
          </a:bodyPr>
          <a:lstStyle/>
          <a:p>
            <a:r>
              <a:rPr lang="en-US" dirty="0" smtClean="0"/>
              <a:t>Tom Lastoskie – AFIT </a:t>
            </a:r>
          </a:p>
          <a:p>
            <a:r>
              <a:rPr lang="en-US" dirty="0" smtClean="0"/>
              <a:t>Dave Karr </a:t>
            </a:r>
            <a:r>
              <a:rPr lang="en-US" dirty="0"/>
              <a:t>– </a:t>
            </a:r>
            <a:r>
              <a:rPr lang="en-US" dirty="0" smtClean="0"/>
              <a:t>USAF, AFLCMC</a:t>
            </a:r>
          </a:p>
          <a:p>
            <a:r>
              <a:rPr lang="en-US" dirty="0" smtClean="0"/>
              <a:t>Mark Gordon – OSD ManTech</a:t>
            </a:r>
          </a:p>
          <a:p>
            <a:r>
              <a:rPr lang="en-US" dirty="0" smtClean="0"/>
              <a:t>Nathan </a:t>
            </a:r>
            <a:r>
              <a:rPr lang="en-US" dirty="0" err="1" smtClean="0"/>
              <a:t>Braaten</a:t>
            </a:r>
            <a:r>
              <a:rPr lang="en-US" dirty="0" smtClean="0"/>
              <a:t> – Boeing</a:t>
            </a:r>
          </a:p>
          <a:p>
            <a:r>
              <a:rPr lang="en-US" dirty="0" smtClean="0"/>
              <a:t>Brett Frack –BAE Systems</a:t>
            </a:r>
          </a:p>
          <a:p>
            <a:r>
              <a:rPr lang="en-US" dirty="0" smtClean="0"/>
              <a:t>Marc </a:t>
            </a:r>
            <a:r>
              <a:rPr lang="en-US" dirty="0" err="1" smtClean="0"/>
              <a:t>Pepi</a:t>
            </a:r>
            <a:r>
              <a:rPr lang="en-US" dirty="0" smtClean="0"/>
              <a:t> – Army Research Laboratory</a:t>
            </a:r>
          </a:p>
          <a:p>
            <a:r>
              <a:rPr lang="en-US" dirty="0" smtClean="0"/>
              <a:t>Tony Fowler – DCMA HQ</a:t>
            </a:r>
          </a:p>
          <a:p>
            <a:r>
              <a:rPr lang="en-US" dirty="0" err="1" smtClean="0"/>
              <a:t>Loi</a:t>
            </a:r>
            <a:r>
              <a:rPr lang="en-US" dirty="0" smtClean="0"/>
              <a:t> Nguyen – SMC/ENE (BTAS)</a:t>
            </a:r>
          </a:p>
          <a:p>
            <a:r>
              <a:rPr lang="en-US" dirty="0" smtClean="0"/>
              <a:t>Ming Liang – US Army, </a:t>
            </a:r>
            <a:r>
              <a:rPr lang="en-US" dirty="0" err="1" smtClean="0"/>
              <a:t>Picatinny</a:t>
            </a:r>
            <a:r>
              <a:rPr lang="en-US" dirty="0" smtClean="0"/>
              <a:t> Arsenal</a:t>
            </a:r>
          </a:p>
          <a:p>
            <a:r>
              <a:rPr lang="en-US" dirty="0" smtClean="0"/>
              <a:t>Greg Krieger – BAE Systems</a:t>
            </a:r>
          </a:p>
        </p:txBody>
      </p:sp>
      <p:sp>
        <p:nvSpPr>
          <p:cNvPr id="4" name="TextBox 3"/>
          <p:cNvSpPr txBox="1"/>
          <p:nvPr/>
        </p:nvSpPr>
        <p:spPr>
          <a:xfrm>
            <a:off x="923544" y="120700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67520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7"/>
            <a:ext cx="8196349" cy="568524"/>
          </a:xfrm>
        </p:spPr>
        <p:txBody>
          <a:bodyPr>
            <a:normAutofit fontScale="90000"/>
          </a:bodyPr>
          <a:lstStyle/>
          <a:p>
            <a:pPr algn="ctr"/>
            <a:r>
              <a:rPr lang="en-US" dirty="0" smtClean="0"/>
              <a:t>Workshop Feedback</a:t>
            </a:r>
            <a:br>
              <a:rPr lang="en-US" dirty="0" smtClean="0"/>
            </a:br>
            <a:r>
              <a:rPr lang="en-US" sz="3100" dirty="0" smtClean="0"/>
              <a:t>MRL WG 2018 Activities</a:t>
            </a:r>
            <a:endParaRPr lang="en-US" sz="3100" dirty="0"/>
          </a:p>
        </p:txBody>
      </p:sp>
      <p:sp>
        <p:nvSpPr>
          <p:cNvPr id="3" name="Content Placeholder 2"/>
          <p:cNvSpPr>
            <a:spLocks noGrp="1"/>
          </p:cNvSpPr>
          <p:nvPr>
            <p:ph idx="1"/>
          </p:nvPr>
        </p:nvSpPr>
        <p:spPr>
          <a:xfrm>
            <a:off x="628649" y="1029903"/>
            <a:ext cx="8372737" cy="5640404"/>
          </a:xfrm>
        </p:spPr>
        <p:txBody>
          <a:bodyPr anchor="ctr">
            <a:normAutofit lnSpcReduction="10000"/>
          </a:bodyPr>
          <a:lstStyle/>
          <a:p>
            <a:pPr lvl="1"/>
            <a:r>
              <a:rPr lang="en-US" sz="3200" dirty="0" smtClean="0"/>
              <a:t>Team Recommendations (Strategic)</a:t>
            </a:r>
          </a:p>
          <a:p>
            <a:pPr lvl="2"/>
            <a:r>
              <a:rPr lang="en-US" sz="2800" dirty="0" smtClean="0"/>
              <a:t>Assign an MRL Secretariat – we nominate Jordan Masters</a:t>
            </a:r>
          </a:p>
          <a:p>
            <a:pPr lvl="2"/>
            <a:r>
              <a:rPr lang="en-US" sz="2800" dirty="0"/>
              <a:t>Manufacturing &amp; Quality education of the </a:t>
            </a:r>
            <a:r>
              <a:rPr lang="en-US" sz="2800" dirty="0" smtClean="0"/>
              <a:t>workforce – suggest an Ad Hoc Committee to interact with PQM Career Field Survey team</a:t>
            </a:r>
            <a:endParaRPr lang="en-US" sz="2800" dirty="0"/>
          </a:p>
          <a:p>
            <a:pPr lvl="2"/>
            <a:r>
              <a:rPr lang="en-US" sz="2800" dirty="0" smtClean="0"/>
              <a:t>Do we need a ‘marketing brochure’ or other ‘social media’ activity that captures our successes? </a:t>
            </a:r>
          </a:p>
          <a:p>
            <a:pPr lvl="2"/>
            <a:r>
              <a:rPr lang="en-US" sz="2800" dirty="0" smtClean="0"/>
              <a:t>Investigate the use of the MRL Process in DoD in relation to congressional language (Rob Gold, NDAA 2017 Section 906 &amp; 907)</a:t>
            </a:r>
          </a:p>
          <a:p>
            <a:pPr lvl="2"/>
            <a:r>
              <a:rPr lang="en-US" sz="2800" dirty="0" smtClean="0"/>
              <a:t>How </a:t>
            </a:r>
            <a:r>
              <a:rPr lang="en-US" sz="2800" dirty="0"/>
              <a:t>do we </a:t>
            </a:r>
            <a:r>
              <a:rPr lang="en-US" sz="2800" dirty="0" smtClean="0"/>
              <a:t>handle industrial security (cyber) considerations?</a:t>
            </a:r>
          </a:p>
        </p:txBody>
      </p:sp>
    </p:spTree>
    <p:extLst>
      <p:ext uri="{BB962C8B-B14F-4D97-AF65-F5344CB8AC3E}">
        <p14:creationId xmlns:p14="http://schemas.microsoft.com/office/powerpoint/2010/main" val="1699707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7"/>
            <a:ext cx="8196349" cy="568524"/>
          </a:xfrm>
        </p:spPr>
        <p:txBody>
          <a:bodyPr>
            <a:normAutofit fontScale="90000"/>
          </a:bodyPr>
          <a:lstStyle/>
          <a:p>
            <a:pPr algn="ctr"/>
            <a:r>
              <a:rPr lang="en-US" dirty="0" smtClean="0"/>
              <a:t>Workshop Feedback</a:t>
            </a:r>
            <a:br>
              <a:rPr lang="en-US" dirty="0" smtClean="0"/>
            </a:br>
            <a:r>
              <a:rPr lang="en-US" sz="3100" dirty="0" smtClean="0"/>
              <a:t>MRL WG 2018 Activities</a:t>
            </a:r>
            <a:endParaRPr lang="en-US" sz="3100" dirty="0"/>
          </a:p>
        </p:txBody>
      </p:sp>
      <p:sp>
        <p:nvSpPr>
          <p:cNvPr id="3" name="Content Placeholder 2"/>
          <p:cNvSpPr>
            <a:spLocks noGrp="1"/>
          </p:cNvSpPr>
          <p:nvPr>
            <p:ph idx="1"/>
          </p:nvPr>
        </p:nvSpPr>
        <p:spPr>
          <a:xfrm>
            <a:off x="628650" y="1029903"/>
            <a:ext cx="8280458" cy="5640404"/>
          </a:xfrm>
        </p:spPr>
        <p:txBody>
          <a:bodyPr anchor="ctr">
            <a:noAutofit/>
          </a:bodyPr>
          <a:lstStyle/>
          <a:p>
            <a:pPr lvl="1"/>
            <a:r>
              <a:rPr lang="en-US" dirty="0" smtClean="0"/>
              <a:t>Team Recommendations (Body of Knowledge)</a:t>
            </a:r>
          </a:p>
          <a:p>
            <a:pPr lvl="2"/>
            <a:r>
              <a:rPr lang="en-US" dirty="0"/>
              <a:t>Objective Evidence/Artifact examples to satisfy MRL Criteria need to be identified and put into the MRL Users Guide</a:t>
            </a:r>
            <a:r>
              <a:rPr lang="en-US" dirty="0" smtClean="0"/>
              <a:t>.</a:t>
            </a:r>
          </a:p>
          <a:p>
            <a:pPr lvl="2"/>
            <a:r>
              <a:rPr lang="en-US" dirty="0" smtClean="0"/>
              <a:t>More industry terminology in Users Guide  </a:t>
            </a:r>
          </a:p>
          <a:p>
            <a:pPr lvl="2"/>
            <a:r>
              <a:rPr lang="en-US" dirty="0"/>
              <a:t>“Predictive indicator” in MRL 7 &amp; 8 (D.3) Criteria does not have explanations nor examples in the MRL Users Guide. The “definition” (A set of internal process metrics that can provide quality and delivery forecasts, are actionable, and are indicative of the overall “health” of the organization’s and suppliers’ performance.) provides no insight.</a:t>
            </a:r>
            <a:r>
              <a:rPr lang="en-US" dirty="0" smtClean="0"/>
              <a:t> We need examples. </a:t>
            </a:r>
          </a:p>
          <a:p>
            <a:pPr lvl="2"/>
            <a:r>
              <a:rPr lang="en-US" dirty="0"/>
              <a:t>“Availability” in MRL 8 &amp; 9 (D.2) Criteria does not explicitly cover obsolescence/DMSMS while obsolescence/DMSMS is explicitly covered in MRL 6 &amp; 7 Criteria. Obsolescence/DMSMS may be more important in MRL 8 &amp; 9 than MRL 6 &amp; 7.</a:t>
            </a:r>
            <a:r>
              <a:rPr lang="en-US" dirty="0" smtClean="0"/>
              <a:t>  </a:t>
            </a:r>
          </a:p>
          <a:p>
            <a:pPr lvl="2"/>
            <a:r>
              <a:rPr lang="en-US" dirty="0" smtClean="0"/>
              <a:t>How do we </a:t>
            </a:r>
            <a:r>
              <a:rPr lang="en-US" dirty="0"/>
              <a:t>handle and </a:t>
            </a:r>
            <a:r>
              <a:rPr lang="en-US" dirty="0" smtClean="0"/>
              <a:t>expand language for ‘counterfeit parts’?</a:t>
            </a:r>
          </a:p>
        </p:txBody>
      </p:sp>
    </p:spTree>
    <p:extLst>
      <p:ext uri="{BB962C8B-B14F-4D97-AF65-F5344CB8AC3E}">
        <p14:creationId xmlns:p14="http://schemas.microsoft.com/office/powerpoint/2010/main" val="991800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7"/>
            <a:ext cx="8196349" cy="915034"/>
          </a:xfrm>
        </p:spPr>
        <p:txBody>
          <a:bodyPr>
            <a:normAutofit fontScale="90000"/>
          </a:bodyPr>
          <a:lstStyle/>
          <a:p>
            <a:pPr algn="ctr"/>
            <a:r>
              <a:rPr lang="en-US" dirty="0" smtClean="0"/>
              <a:t>Feedback on Proposed Matrix Change</a:t>
            </a:r>
            <a:br>
              <a:rPr lang="en-US" dirty="0" smtClean="0"/>
            </a:br>
            <a:r>
              <a:rPr lang="en-US" sz="3100" dirty="0"/>
              <a:t>MRL 1-3 Criteria additions/changes</a:t>
            </a:r>
          </a:p>
        </p:txBody>
      </p:sp>
      <p:sp>
        <p:nvSpPr>
          <p:cNvPr id="3" name="Content Placeholder 2"/>
          <p:cNvSpPr>
            <a:spLocks noGrp="1"/>
          </p:cNvSpPr>
          <p:nvPr>
            <p:ph idx="1"/>
          </p:nvPr>
        </p:nvSpPr>
        <p:spPr>
          <a:xfrm>
            <a:off x="313509" y="1280160"/>
            <a:ext cx="8201841" cy="5178391"/>
          </a:xfrm>
        </p:spPr>
        <p:txBody>
          <a:bodyPr anchor="ctr">
            <a:normAutofit fontScale="70000" lnSpcReduction="20000"/>
          </a:bodyPr>
          <a:lstStyle/>
          <a:p>
            <a:pPr marL="457200" lvl="1" indent="0">
              <a:buNone/>
            </a:pPr>
            <a:endParaRPr lang="en-US" dirty="0" smtClean="0"/>
          </a:p>
          <a:p>
            <a:pPr lvl="1"/>
            <a:r>
              <a:rPr lang="en-US" sz="3600" dirty="0" smtClean="0"/>
              <a:t>Team Assessment of proposed additional criteria</a:t>
            </a:r>
          </a:p>
          <a:p>
            <a:pPr lvl="2"/>
            <a:r>
              <a:rPr lang="en-US" sz="3100" dirty="0"/>
              <a:t>Is this change value added: </a:t>
            </a:r>
            <a:r>
              <a:rPr lang="en-US" sz="3100" dirty="0" smtClean="0"/>
              <a:t>Yes </a:t>
            </a:r>
          </a:p>
          <a:p>
            <a:pPr lvl="2"/>
            <a:r>
              <a:rPr lang="en-US" sz="3100" dirty="0" smtClean="0"/>
              <a:t>However, wording changes needed!</a:t>
            </a:r>
          </a:p>
          <a:p>
            <a:pPr lvl="2"/>
            <a:r>
              <a:rPr lang="en-US" sz="3100" dirty="0" smtClean="0"/>
              <a:t>We trust you to “do the right thing”!!!</a:t>
            </a:r>
          </a:p>
          <a:p>
            <a:pPr marL="514350" indent="-514350">
              <a:buAutoNum type="arabicParenR"/>
            </a:pPr>
            <a:r>
              <a:rPr lang="en-US" dirty="0" smtClean="0">
                <a:solidFill>
                  <a:srgbClr val="FF0000"/>
                </a:solidFill>
              </a:rPr>
              <a:t>MRL 2 B.1 Potential</a:t>
            </a:r>
            <a:r>
              <a:rPr lang="en-US" dirty="0" smtClean="0"/>
              <a:t> </a:t>
            </a:r>
            <a:r>
              <a:rPr lang="en-US" dirty="0"/>
              <a:t>characteristics of the concept (materials, processes, capabilities, limitations, etc.) that impact </a:t>
            </a:r>
            <a:r>
              <a:rPr lang="en-US" dirty="0" smtClean="0"/>
              <a:t>producibility </a:t>
            </a:r>
            <a:r>
              <a:rPr lang="en-US" dirty="0" smtClean="0">
                <a:solidFill>
                  <a:srgbClr val="FF0000"/>
                </a:solidFill>
              </a:rPr>
              <a:t>identified</a:t>
            </a:r>
            <a:r>
              <a:rPr lang="en-US" dirty="0" smtClean="0"/>
              <a:t>.</a:t>
            </a:r>
            <a:endParaRPr lang="en-US" dirty="0" smtClean="0">
              <a:solidFill>
                <a:srgbClr val="FF0000"/>
              </a:solidFill>
            </a:endParaRPr>
          </a:p>
          <a:p>
            <a:pPr marL="514350" indent="-514350">
              <a:buAutoNum type="arabicParenR"/>
            </a:pPr>
            <a:r>
              <a:rPr lang="en-US" dirty="0" smtClean="0">
                <a:solidFill>
                  <a:srgbClr val="FF0000"/>
                </a:solidFill>
              </a:rPr>
              <a:t>MRL 3 G.1 “developmental” </a:t>
            </a:r>
            <a:r>
              <a:rPr lang="en-US" dirty="0" smtClean="0"/>
              <a:t>workforce</a:t>
            </a:r>
            <a:endParaRPr lang="en-US" dirty="0" smtClean="0">
              <a:solidFill>
                <a:srgbClr val="FF0000"/>
              </a:solidFill>
            </a:endParaRPr>
          </a:p>
          <a:p>
            <a:pPr marL="514350" indent="-514350">
              <a:buAutoNum type="arabicParenR"/>
            </a:pPr>
            <a:r>
              <a:rPr lang="en-US" dirty="0" smtClean="0">
                <a:solidFill>
                  <a:srgbClr val="FF0000"/>
                </a:solidFill>
              </a:rPr>
              <a:t>Use of “Identified” needs to be consistent</a:t>
            </a:r>
          </a:p>
          <a:p>
            <a:pPr marL="514350" indent="-514350">
              <a:buAutoNum type="arabicParenR"/>
            </a:pPr>
            <a:r>
              <a:rPr lang="en-US" dirty="0" smtClean="0"/>
              <a:t>MRL 3 E.1 Identification of process approaches. Remove “material and/or” to be consistent with the rest of the thread. </a:t>
            </a:r>
          </a:p>
          <a:p>
            <a:pPr marL="514350" indent="-514350">
              <a:buAutoNum type="arabicParenR"/>
            </a:pPr>
            <a:r>
              <a:rPr lang="en-US" dirty="0" smtClean="0"/>
              <a:t>MRL 2 B.1 Identify </a:t>
            </a:r>
            <a:r>
              <a:rPr lang="en-US" dirty="0"/>
              <a:t>potential </a:t>
            </a:r>
            <a:r>
              <a:rPr lang="en-US" dirty="0" smtClean="0">
                <a:solidFill>
                  <a:srgbClr val="FF0000"/>
                </a:solidFill>
              </a:rPr>
              <a:t>elements</a:t>
            </a:r>
            <a:r>
              <a:rPr lang="en-US" dirty="0" smtClean="0"/>
              <a:t> </a:t>
            </a:r>
            <a:r>
              <a:rPr lang="en-US" dirty="0"/>
              <a:t>of the concept </a:t>
            </a:r>
            <a:endParaRPr lang="en-US" dirty="0" smtClean="0"/>
          </a:p>
          <a:p>
            <a:pPr marL="514350" indent="-514350">
              <a:buAutoNum type="arabicParenR"/>
            </a:pPr>
            <a:r>
              <a:rPr lang="en-US" sz="2900" dirty="0"/>
              <a:t>MRL 3 </a:t>
            </a:r>
            <a:r>
              <a:rPr lang="en-US" sz="2900" dirty="0" smtClean="0"/>
              <a:t>B.1 </a:t>
            </a:r>
            <a:r>
              <a:rPr lang="is-IS" sz="2900" dirty="0" smtClean="0"/>
              <a:t>…....</a:t>
            </a:r>
            <a:endParaRPr lang="en-US" sz="2900" dirty="0" smtClean="0"/>
          </a:p>
          <a:p>
            <a:pPr marL="514350" lvl="1" indent="-514350">
              <a:spcBef>
                <a:spcPts val="1000"/>
              </a:spcBef>
              <a:buFont typeface="+mj-lt"/>
              <a:buAutoNum type="arabicParenR" startAt="7"/>
            </a:pPr>
            <a:r>
              <a:rPr lang="en-US" sz="2900" dirty="0" smtClean="0"/>
              <a:t>MRL 3 D.4 </a:t>
            </a:r>
            <a:r>
              <a:rPr lang="en-US" sz="2900" dirty="0"/>
              <a:t>Remove “</a:t>
            </a:r>
            <a:r>
              <a:rPr lang="en-US" sz="2900" dirty="0">
                <a:solidFill>
                  <a:srgbClr val="FF0000"/>
                </a:solidFill>
              </a:rPr>
              <a:t>List of</a:t>
            </a:r>
            <a:r>
              <a:rPr lang="en-US" sz="2900" dirty="0" smtClean="0"/>
              <a:t>” </a:t>
            </a:r>
            <a:r>
              <a:rPr lang="en-US" sz="2900" dirty="0"/>
              <a:t>Reverse second and first </a:t>
            </a:r>
            <a:r>
              <a:rPr lang="en-US" sz="2900" dirty="0" smtClean="0"/>
              <a:t>sentence</a:t>
            </a:r>
          </a:p>
          <a:p>
            <a:pPr marL="514350" lvl="1" indent="-514350">
              <a:spcBef>
                <a:spcPts val="1000"/>
              </a:spcBef>
              <a:buFont typeface="+mj-lt"/>
              <a:buAutoNum type="arabicParenR" startAt="8"/>
            </a:pPr>
            <a:r>
              <a:rPr lang="en-US" sz="3200" dirty="0"/>
              <a:t>Our suggested changes are on a spreadsheet – to be </a:t>
            </a:r>
            <a:r>
              <a:rPr lang="en-US" sz="3200" dirty="0" smtClean="0"/>
              <a:t>provided by </a:t>
            </a:r>
            <a:r>
              <a:rPr lang="en-US" sz="2900" dirty="0" smtClean="0"/>
              <a:t>Mark Gordon.</a:t>
            </a:r>
            <a:endParaRPr lang="en-US" sz="2900" dirty="0"/>
          </a:p>
          <a:p>
            <a:pPr marL="0" indent="0">
              <a:buNone/>
            </a:pPr>
            <a:endParaRPr lang="en-US" dirty="0"/>
          </a:p>
        </p:txBody>
      </p:sp>
    </p:spTree>
    <p:extLst>
      <p:ext uri="{BB962C8B-B14F-4D97-AF65-F5344CB8AC3E}">
        <p14:creationId xmlns:p14="http://schemas.microsoft.com/office/powerpoint/2010/main" val="1648563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231006"/>
            <a:ext cx="8196349" cy="596767"/>
          </a:xfrm>
        </p:spPr>
        <p:txBody>
          <a:bodyPr>
            <a:noAutofit/>
          </a:bodyPr>
          <a:lstStyle/>
          <a:p>
            <a:pPr algn="ctr"/>
            <a:r>
              <a:rPr lang="en-US" sz="2800" dirty="0" smtClean="0"/>
              <a:t>Feedback on Proposed Matrix Change</a:t>
            </a:r>
            <a:br>
              <a:rPr lang="en-US" sz="2800" dirty="0" smtClean="0"/>
            </a:br>
            <a:r>
              <a:rPr lang="en-US" sz="2800" dirty="0" smtClean="0"/>
              <a:t>MRL 4 Criteria changes</a:t>
            </a:r>
            <a:endParaRPr lang="en-US" sz="2000" dirty="0"/>
          </a:p>
        </p:txBody>
      </p:sp>
      <p:sp>
        <p:nvSpPr>
          <p:cNvPr id="3" name="Content Placeholder 2"/>
          <p:cNvSpPr>
            <a:spLocks noGrp="1"/>
          </p:cNvSpPr>
          <p:nvPr>
            <p:ph idx="1"/>
          </p:nvPr>
        </p:nvSpPr>
        <p:spPr>
          <a:xfrm>
            <a:off x="296091" y="904775"/>
            <a:ext cx="8577943" cy="5794407"/>
          </a:xfrm>
        </p:spPr>
        <p:txBody>
          <a:bodyPr anchor="ctr">
            <a:normAutofit fontScale="55000" lnSpcReduction="20000"/>
          </a:bodyPr>
          <a:lstStyle/>
          <a:p>
            <a:pPr marL="457200" lvl="1" indent="0">
              <a:buNone/>
            </a:pPr>
            <a:endParaRPr lang="en-US" dirty="0" smtClean="0"/>
          </a:p>
          <a:p>
            <a:pPr lvl="1"/>
            <a:r>
              <a:rPr lang="en-US" sz="3200" dirty="0" smtClean="0"/>
              <a:t>Team Assessment of proposed additional criteria</a:t>
            </a:r>
          </a:p>
          <a:p>
            <a:pPr lvl="2"/>
            <a:r>
              <a:rPr lang="en-US" sz="3800" u="sng" dirty="0" smtClean="0"/>
              <a:t>Is this change value added: Yes. However, changes below must be incorporated!</a:t>
            </a:r>
          </a:p>
          <a:p>
            <a:pPr lvl="1"/>
            <a:r>
              <a:rPr lang="en-US" sz="3200" dirty="0" smtClean="0"/>
              <a:t>A.2 Advanced </a:t>
            </a:r>
            <a:r>
              <a:rPr lang="en-US" sz="3200" dirty="0" smtClean="0">
                <a:solidFill>
                  <a:srgbClr val="FF0000"/>
                </a:solidFill>
              </a:rPr>
              <a:t>m</a:t>
            </a:r>
            <a:r>
              <a:rPr lang="en-US" sz="3200" dirty="0" smtClean="0"/>
              <a:t>anufacturing </a:t>
            </a:r>
            <a:r>
              <a:rPr lang="en-US" sz="3200" dirty="0" smtClean="0">
                <a:solidFill>
                  <a:srgbClr val="FF0000"/>
                </a:solidFill>
              </a:rPr>
              <a:t>t</a:t>
            </a:r>
            <a:r>
              <a:rPr lang="en-US" sz="3200" dirty="0" smtClean="0"/>
              <a:t>echnology development</a:t>
            </a:r>
            <a:r>
              <a:rPr lang="is-IS" sz="3200" dirty="0" smtClean="0"/>
              <a:t>….</a:t>
            </a:r>
          </a:p>
          <a:p>
            <a:pPr lvl="1"/>
            <a:r>
              <a:rPr lang="is-IS" sz="3200" dirty="0" smtClean="0"/>
              <a:t>B.2 ...</a:t>
            </a:r>
            <a:r>
              <a:rPr lang="en-US" sz="3200" dirty="0" smtClean="0"/>
              <a:t>function </a:t>
            </a:r>
            <a:r>
              <a:rPr lang="en-US" sz="3200" dirty="0"/>
              <a:t>constraints </a:t>
            </a:r>
            <a:r>
              <a:rPr lang="en-US" sz="3200" dirty="0">
                <a:solidFill>
                  <a:srgbClr val="FF0000"/>
                </a:solidFill>
              </a:rPr>
              <a:t>identified and </a:t>
            </a:r>
            <a:r>
              <a:rPr lang="en-US" sz="3200" dirty="0" smtClean="0">
                <a:solidFill>
                  <a:srgbClr val="FF0000"/>
                </a:solidFill>
              </a:rPr>
              <a:t>(remove) </a:t>
            </a:r>
            <a:r>
              <a:rPr lang="en-US" sz="3200" dirty="0" smtClean="0"/>
              <a:t>manufacturing</a:t>
            </a:r>
            <a:r>
              <a:rPr lang="is-IS" sz="3200" dirty="0" smtClean="0"/>
              <a:t>… Put second statement in Users Guide</a:t>
            </a:r>
          </a:p>
          <a:p>
            <a:pPr lvl="1"/>
            <a:r>
              <a:rPr lang="en-US" sz="3200" dirty="0" smtClean="0"/>
              <a:t>C.1 Change first statement to: Manufacturing</a:t>
            </a:r>
            <a:r>
              <a:rPr lang="en-US" sz="3200" dirty="0"/>
              <a:t>, material and special requirement cost drivers </a:t>
            </a:r>
            <a:r>
              <a:rPr lang="en-US" sz="3200" dirty="0" smtClean="0"/>
              <a:t>identified </a:t>
            </a:r>
            <a:r>
              <a:rPr lang="en-US" sz="3200" dirty="0" smtClean="0">
                <a:solidFill>
                  <a:srgbClr val="FF0000"/>
                </a:solidFill>
              </a:rPr>
              <a:t>and included in cost models</a:t>
            </a:r>
            <a:r>
              <a:rPr lang="en-US" sz="3200" dirty="0" smtClean="0"/>
              <a:t>. </a:t>
            </a:r>
          </a:p>
          <a:p>
            <a:pPr lvl="1"/>
            <a:r>
              <a:rPr lang="en-US" sz="3200" dirty="0"/>
              <a:t>D.4 </a:t>
            </a:r>
            <a:r>
              <a:rPr lang="en-US" sz="3200" dirty="0" smtClean="0"/>
              <a:t>Remove “</a:t>
            </a:r>
            <a:r>
              <a:rPr lang="en-US" sz="3200" dirty="0" smtClean="0">
                <a:solidFill>
                  <a:srgbClr val="FF0000"/>
                </a:solidFill>
              </a:rPr>
              <a:t>List of</a:t>
            </a:r>
            <a:r>
              <a:rPr lang="en-US" sz="3200" dirty="0" smtClean="0"/>
              <a:t>” </a:t>
            </a:r>
          </a:p>
          <a:p>
            <a:pPr lvl="1"/>
            <a:r>
              <a:rPr lang="en-US" sz="3200" dirty="0"/>
              <a:t>D.4 </a:t>
            </a:r>
            <a:r>
              <a:rPr lang="en-US" sz="3200" dirty="0" smtClean="0"/>
              <a:t>Special </a:t>
            </a:r>
            <a:r>
              <a:rPr lang="en-US" sz="3200" dirty="0"/>
              <a:t>handling </a:t>
            </a:r>
            <a:r>
              <a:rPr lang="en-US" sz="3200" dirty="0" smtClean="0">
                <a:solidFill>
                  <a:srgbClr val="FF0000"/>
                </a:solidFill>
              </a:rPr>
              <a:t>items, </a:t>
            </a:r>
            <a:r>
              <a:rPr lang="en-US" sz="3200" dirty="0" smtClean="0"/>
              <a:t>risks </a:t>
            </a:r>
            <a:r>
              <a:rPr lang="en-US" sz="3200" dirty="0"/>
              <a:t>and issues identified</a:t>
            </a:r>
            <a:r>
              <a:rPr lang="en-US" sz="3200" dirty="0" smtClean="0"/>
              <a:t>. Reverse second and first sentence</a:t>
            </a:r>
          </a:p>
          <a:p>
            <a:pPr lvl="1"/>
            <a:r>
              <a:rPr lang="en-US" sz="3200" dirty="0"/>
              <a:t>E.1 No to “Modeling and simulations of manufacturing concepts  are finalized</a:t>
            </a:r>
            <a:r>
              <a:rPr lang="en-US" sz="3200" dirty="0" smtClean="0"/>
              <a:t>.” Keep original.</a:t>
            </a:r>
          </a:p>
          <a:p>
            <a:pPr lvl="1"/>
            <a:r>
              <a:rPr lang="en-US" sz="3200" dirty="0"/>
              <a:t>H.2 Capability</a:t>
            </a:r>
            <a:r>
              <a:rPr lang="en-US" sz="3200" dirty="0">
                <a:solidFill>
                  <a:srgbClr val="FF0000"/>
                </a:solidFill>
              </a:rPr>
              <a:t>, </a:t>
            </a:r>
            <a:r>
              <a:rPr lang="en-US" sz="3200" dirty="0"/>
              <a:t>and </a:t>
            </a:r>
            <a:r>
              <a:rPr lang="en-US" sz="3200" dirty="0" smtClean="0"/>
              <a:t>availability</a:t>
            </a:r>
            <a:r>
              <a:rPr lang="is-IS" sz="3200" dirty="0" smtClean="0"/>
              <a:t>…</a:t>
            </a:r>
          </a:p>
          <a:p>
            <a:pPr lvl="1"/>
            <a:r>
              <a:rPr lang="is-IS" sz="3200" dirty="0" smtClean="0"/>
              <a:t>We appreciated the change from SEP and AS to technology development and systems engineering activities. Do this to </a:t>
            </a:r>
            <a:r>
              <a:rPr lang="is-IS" sz="3200" u="sng" dirty="0" smtClean="0"/>
              <a:t>all</a:t>
            </a:r>
            <a:r>
              <a:rPr lang="is-IS" sz="3200" dirty="0" smtClean="0"/>
              <a:t>. Should we do to all of the matrix.?</a:t>
            </a:r>
          </a:p>
          <a:p>
            <a:pPr lvl="2"/>
            <a:r>
              <a:rPr lang="is-IS" sz="2800" dirty="0" smtClean="0"/>
              <a:t>I.1 and I.2</a:t>
            </a:r>
            <a:endParaRPr lang="is-IS" sz="2800" u="sng" dirty="0" smtClean="0"/>
          </a:p>
          <a:p>
            <a:pPr lvl="1"/>
            <a:r>
              <a:rPr lang="en-US" sz="3200" dirty="0"/>
              <a:t>I.2 </a:t>
            </a:r>
            <a:r>
              <a:rPr lang="en-US" sz="3200" dirty="0" smtClean="0">
                <a:solidFill>
                  <a:srgbClr val="FF0000"/>
                </a:solidFill>
              </a:rPr>
              <a:t>Developmental </a:t>
            </a:r>
            <a:r>
              <a:rPr lang="en-US" sz="3200" dirty="0" smtClean="0"/>
              <a:t>materials </a:t>
            </a:r>
            <a:r>
              <a:rPr lang="en-US" sz="3200" dirty="0"/>
              <a:t>and components</a:t>
            </a:r>
            <a:r>
              <a:rPr lang="en-US" sz="3200" strike="sngStrike" dirty="0"/>
              <a:t> list developed</a:t>
            </a:r>
            <a:r>
              <a:rPr lang="en-US" sz="3200" dirty="0">
                <a:solidFill>
                  <a:srgbClr val="FF0000"/>
                </a:solidFill>
              </a:rPr>
              <a:t> </a:t>
            </a:r>
            <a:r>
              <a:rPr lang="en-US" sz="3200" dirty="0" smtClean="0">
                <a:solidFill>
                  <a:srgbClr val="FF0000"/>
                </a:solidFill>
              </a:rPr>
              <a:t>identified </a:t>
            </a:r>
            <a:r>
              <a:rPr lang="en-US" sz="3200" dirty="0" smtClean="0"/>
              <a:t>based </a:t>
            </a:r>
            <a:r>
              <a:rPr lang="en-US" sz="3200" dirty="0"/>
              <a:t>on estimates of availability, lead time, handling, storage, etc. </a:t>
            </a:r>
            <a:endParaRPr lang="en-US" sz="3200" dirty="0" smtClean="0"/>
          </a:p>
          <a:p>
            <a:pPr lvl="1"/>
            <a:r>
              <a:rPr lang="en-US" sz="3200" dirty="0" smtClean="0"/>
              <a:t>Our suggested changes are on a spreadsheet – to be provided by Mark </a:t>
            </a:r>
            <a:r>
              <a:rPr lang="en-US" sz="3200" dirty="0"/>
              <a:t>Gordon</a:t>
            </a:r>
            <a:r>
              <a:rPr lang="en-US" sz="3200" dirty="0" smtClean="0"/>
              <a:t>.</a:t>
            </a:r>
          </a:p>
        </p:txBody>
      </p:sp>
    </p:spTree>
    <p:extLst>
      <p:ext uri="{BB962C8B-B14F-4D97-AF65-F5344CB8AC3E}">
        <p14:creationId xmlns:p14="http://schemas.microsoft.com/office/powerpoint/2010/main" val="393908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6"/>
            <a:ext cx="8196349" cy="1325563"/>
          </a:xfrm>
        </p:spPr>
        <p:txBody>
          <a:bodyPr>
            <a:normAutofit/>
          </a:bodyPr>
          <a:lstStyle/>
          <a:p>
            <a:pPr algn="ctr"/>
            <a:r>
              <a:rPr lang="en-US" dirty="0" smtClean="0"/>
              <a:t>Feedback on Proposed AS6500/MRL Integration to MRL </a:t>
            </a:r>
            <a:r>
              <a:rPr lang="en-US" dirty="0" err="1" smtClean="0"/>
              <a:t>Deskbook</a:t>
            </a:r>
            <a:endParaRPr lang="en-US" sz="3100" dirty="0"/>
          </a:p>
        </p:txBody>
      </p:sp>
      <p:sp>
        <p:nvSpPr>
          <p:cNvPr id="3" name="Content Placeholder 2"/>
          <p:cNvSpPr>
            <a:spLocks noGrp="1"/>
          </p:cNvSpPr>
          <p:nvPr>
            <p:ph idx="1"/>
          </p:nvPr>
        </p:nvSpPr>
        <p:spPr>
          <a:xfrm>
            <a:off x="370936" y="1825625"/>
            <a:ext cx="8144414" cy="4351338"/>
          </a:xfrm>
        </p:spPr>
        <p:txBody>
          <a:bodyPr/>
          <a:lstStyle/>
          <a:p>
            <a:pPr marL="457200" lvl="1" indent="0">
              <a:buNone/>
            </a:pPr>
            <a:endParaRPr lang="en-US" dirty="0" smtClean="0"/>
          </a:p>
          <a:p>
            <a:pPr lvl="1"/>
            <a:r>
              <a:rPr lang="en-US" sz="2800" dirty="0" smtClean="0"/>
              <a:t>Team Assessment of proposed </a:t>
            </a:r>
            <a:r>
              <a:rPr lang="en-US" sz="2800" dirty="0" err="1" smtClean="0"/>
              <a:t>Deskbook</a:t>
            </a:r>
            <a:r>
              <a:rPr lang="en-US" sz="2800" dirty="0" smtClean="0"/>
              <a:t> change</a:t>
            </a:r>
          </a:p>
          <a:p>
            <a:pPr lvl="2"/>
            <a:r>
              <a:rPr lang="en-US" sz="2800" dirty="0"/>
              <a:t>Is this change value added: </a:t>
            </a:r>
            <a:r>
              <a:rPr lang="en-US" sz="2800" dirty="0" smtClean="0"/>
              <a:t>Yes!</a:t>
            </a:r>
            <a:endParaRPr lang="en-US" sz="2800" dirty="0"/>
          </a:p>
          <a:p>
            <a:pPr lvl="3"/>
            <a:r>
              <a:rPr lang="en-US" sz="2600" dirty="0" smtClean="0"/>
              <a:t>Suggested changes:</a:t>
            </a:r>
          </a:p>
          <a:p>
            <a:pPr lvl="4"/>
            <a:r>
              <a:rPr lang="en-US" sz="2600" dirty="0" smtClean="0"/>
              <a:t>Add </a:t>
            </a:r>
            <a:r>
              <a:rPr lang="en-US" sz="2600" dirty="0"/>
              <a:t>DI-MGMT-81889 (DID</a:t>
            </a:r>
            <a:r>
              <a:rPr lang="en-US" sz="2600" dirty="0" smtClean="0"/>
              <a:t>) to paragraph 6.7.2</a:t>
            </a:r>
            <a:r>
              <a:rPr lang="en-US" sz="2600" dirty="0"/>
              <a:t/>
            </a:r>
            <a:br>
              <a:rPr lang="en-US" sz="2600" dirty="0"/>
            </a:br>
            <a:endParaRPr lang="en-US" sz="2600" dirty="0"/>
          </a:p>
          <a:p>
            <a:pPr marL="0" indent="0">
              <a:buNone/>
            </a:pPr>
            <a:endParaRPr lang="en-US" dirty="0"/>
          </a:p>
        </p:txBody>
      </p:sp>
    </p:spTree>
    <p:extLst>
      <p:ext uri="{BB962C8B-B14F-4D97-AF65-F5344CB8AC3E}">
        <p14:creationId xmlns:p14="http://schemas.microsoft.com/office/powerpoint/2010/main" val="249056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6"/>
            <a:ext cx="8196349" cy="739055"/>
          </a:xfrm>
        </p:spPr>
        <p:txBody>
          <a:bodyPr>
            <a:normAutofit fontScale="90000"/>
          </a:bodyPr>
          <a:lstStyle/>
          <a:p>
            <a:pPr algn="ctr"/>
            <a:r>
              <a:rPr lang="en-US" dirty="0" smtClean="0"/>
              <a:t>Workshop Feedback</a:t>
            </a:r>
            <a:br>
              <a:rPr lang="en-US" dirty="0" smtClean="0"/>
            </a:br>
            <a:r>
              <a:rPr lang="en-US" sz="3100" dirty="0" smtClean="0"/>
              <a:t>Environmental, Safety, and Health</a:t>
            </a:r>
            <a:endParaRPr lang="en-US" sz="3100" dirty="0"/>
          </a:p>
        </p:txBody>
      </p:sp>
      <p:sp>
        <p:nvSpPr>
          <p:cNvPr id="3" name="Content Placeholder 2"/>
          <p:cNvSpPr>
            <a:spLocks noGrp="1"/>
          </p:cNvSpPr>
          <p:nvPr>
            <p:ph idx="1"/>
          </p:nvPr>
        </p:nvSpPr>
        <p:spPr>
          <a:xfrm>
            <a:off x="428351" y="1207698"/>
            <a:ext cx="7886700" cy="4969265"/>
          </a:xfrm>
          <a:noFill/>
        </p:spPr>
        <p:txBody>
          <a:bodyPr>
            <a:normAutofit fontScale="92500" lnSpcReduction="10000"/>
          </a:bodyPr>
          <a:lstStyle/>
          <a:p>
            <a:pPr marL="457200" lvl="1" indent="0">
              <a:buNone/>
            </a:pPr>
            <a:endParaRPr lang="en-US" dirty="0" smtClean="0"/>
          </a:p>
          <a:p>
            <a:pPr lvl="1"/>
            <a:r>
              <a:rPr lang="en-US" sz="2800" dirty="0"/>
              <a:t>Use ESH, </a:t>
            </a:r>
            <a:r>
              <a:rPr lang="en-US" sz="2800" dirty="0" smtClean="0"/>
              <a:t>(a.k.a</a:t>
            </a:r>
            <a:r>
              <a:rPr lang="en-US" sz="2800" dirty="0"/>
              <a:t>., </a:t>
            </a:r>
            <a:r>
              <a:rPr lang="en-US" sz="2800" dirty="0" smtClean="0"/>
              <a:t>EHS)</a:t>
            </a:r>
          </a:p>
          <a:p>
            <a:pPr marL="742950" lvl="1" indent="-285750"/>
            <a:r>
              <a:rPr lang="en-US" sz="2800" dirty="0" smtClean="0"/>
              <a:t>Incorporation:</a:t>
            </a:r>
          </a:p>
          <a:p>
            <a:pPr marL="1200150" lvl="2" indent="-285750"/>
            <a:r>
              <a:rPr lang="en-US" sz="2600" strike="sngStrike" dirty="0" smtClean="0"/>
              <a:t>A separate thread</a:t>
            </a:r>
          </a:p>
          <a:p>
            <a:pPr marL="1200150" lvl="2" indent="-285750"/>
            <a:r>
              <a:rPr lang="en-US" sz="2600" dirty="0" smtClean="0"/>
              <a:t>Sub-threads - 9</a:t>
            </a:r>
          </a:p>
          <a:p>
            <a:pPr marL="1200150" lvl="2" indent="-285750"/>
            <a:r>
              <a:rPr lang="en-US" sz="2600" dirty="0" smtClean="0"/>
              <a:t>New wording in existing criteria (H.2 </a:t>
            </a:r>
            <a:r>
              <a:rPr lang="en-US" sz="2600" dirty="0"/>
              <a:t>&amp; D.4</a:t>
            </a:r>
            <a:r>
              <a:rPr lang="en-US" sz="2600" dirty="0" smtClean="0"/>
              <a:t>) - 1</a:t>
            </a:r>
          </a:p>
          <a:p>
            <a:pPr marL="742950" lvl="1" indent="-285750"/>
            <a:r>
              <a:rPr lang="en-US" sz="3000" dirty="0" smtClean="0"/>
              <a:t>Where for sub-threads?</a:t>
            </a:r>
          </a:p>
          <a:p>
            <a:pPr marL="1200150" lvl="2" indent="-285750"/>
            <a:r>
              <a:rPr lang="en-US" sz="2600" dirty="0"/>
              <a:t>Keep D.4, Rename to “ESH &amp; Special Handling” </a:t>
            </a:r>
            <a:endParaRPr lang="en-US" sz="2600" dirty="0" smtClean="0"/>
          </a:p>
          <a:p>
            <a:pPr marL="1200150" lvl="2" indent="-285750"/>
            <a:r>
              <a:rPr lang="en-US" sz="2600" dirty="0" smtClean="0"/>
              <a:t>H.3 “ESH Management”</a:t>
            </a:r>
            <a:endParaRPr lang="en-US" sz="3000" dirty="0" smtClean="0"/>
          </a:p>
          <a:p>
            <a:pPr marL="742950" lvl="1" indent="-285750"/>
            <a:r>
              <a:rPr lang="en-US" sz="3000" dirty="0" smtClean="0"/>
              <a:t>For H.3 we need to have SMEs in that field help us address artifacts</a:t>
            </a:r>
            <a:r>
              <a:rPr lang="en-US" sz="3000" dirty="0"/>
              <a:t>	</a:t>
            </a:r>
            <a:endParaRPr lang="en-US" sz="3000" dirty="0" smtClean="0"/>
          </a:p>
          <a:p>
            <a:pPr marL="742950" lvl="1" indent="-285750"/>
            <a:r>
              <a:rPr lang="en-US" sz="3000" dirty="0" smtClean="0"/>
              <a:t>Translate “Boeing Workplace Safety” questions to put into Users Guide</a:t>
            </a:r>
            <a:endParaRPr lang="en-US" sz="3000" dirty="0"/>
          </a:p>
          <a:p>
            <a:pPr marL="0" indent="0">
              <a:buNone/>
            </a:pPr>
            <a:endParaRPr lang="en-US" dirty="0"/>
          </a:p>
        </p:txBody>
      </p:sp>
    </p:spTree>
    <p:extLst>
      <p:ext uri="{BB962C8B-B14F-4D97-AF65-F5344CB8AC3E}">
        <p14:creationId xmlns:p14="http://schemas.microsoft.com/office/powerpoint/2010/main" val="3257812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6"/>
            <a:ext cx="8196349" cy="1325563"/>
          </a:xfrm>
        </p:spPr>
        <p:txBody>
          <a:bodyPr>
            <a:normAutofit/>
          </a:bodyPr>
          <a:lstStyle/>
          <a:p>
            <a:pPr algn="ctr"/>
            <a:r>
              <a:rPr lang="en-US" dirty="0" smtClean="0"/>
              <a:t>Overall Feedback on Workshop</a:t>
            </a:r>
            <a:endParaRPr lang="en-US" sz="3100" dirty="0"/>
          </a:p>
        </p:txBody>
      </p:sp>
      <p:sp>
        <p:nvSpPr>
          <p:cNvPr id="3" name="Content Placeholder 2"/>
          <p:cNvSpPr>
            <a:spLocks noGrp="1"/>
          </p:cNvSpPr>
          <p:nvPr>
            <p:ph idx="1"/>
          </p:nvPr>
        </p:nvSpPr>
        <p:spPr>
          <a:xfrm>
            <a:off x="284673" y="1337094"/>
            <a:ext cx="8514270" cy="4839869"/>
          </a:xfrm>
        </p:spPr>
        <p:txBody>
          <a:bodyPr>
            <a:normAutofit lnSpcReduction="10000"/>
          </a:bodyPr>
          <a:lstStyle/>
          <a:p>
            <a:pPr marL="457200" lvl="1" indent="0">
              <a:buNone/>
            </a:pPr>
            <a:endParaRPr lang="en-US" dirty="0" smtClean="0"/>
          </a:p>
          <a:p>
            <a:pPr lvl="1"/>
            <a:r>
              <a:rPr lang="en-US" sz="3200" dirty="0" smtClean="0"/>
              <a:t>Team Assessment of workshop (comments/suggestions)</a:t>
            </a:r>
          </a:p>
          <a:p>
            <a:pPr lvl="2"/>
            <a:r>
              <a:rPr lang="en-US" sz="2800" dirty="0"/>
              <a:t> </a:t>
            </a:r>
            <a:r>
              <a:rPr lang="en-US" sz="2800" dirty="0" smtClean="0"/>
              <a:t> Valuable</a:t>
            </a:r>
          </a:p>
          <a:p>
            <a:pPr lvl="3"/>
            <a:r>
              <a:rPr lang="en-US" sz="2400" dirty="0" smtClean="0"/>
              <a:t>Networking within/outside DoD</a:t>
            </a:r>
          </a:p>
          <a:p>
            <a:pPr lvl="3"/>
            <a:r>
              <a:rPr lang="en-US" sz="2400" dirty="0" smtClean="0"/>
              <a:t>Discussions between industry/DoD</a:t>
            </a:r>
          </a:p>
          <a:p>
            <a:pPr lvl="2"/>
            <a:r>
              <a:rPr lang="en-US" sz="2800" dirty="0"/>
              <a:t> </a:t>
            </a:r>
            <a:r>
              <a:rPr lang="en-US" sz="2800" dirty="0" smtClean="0"/>
              <a:t> Try to get more variety with industry participation</a:t>
            </a:r>
          </a:p>
          <a:p>
            <a:pPr lvl="2"/>
            <a:r>
              <a:rPr lang="en-US" sz="2800" dirty="0"/>
              <a:t> </a:t>
            </a:r>
            <a:r>
              <a:rPr lang="en-US" sz="2800" dirty="0" smtClean="0"/>
              <a:t> Remember - this process is for all US industry</a:t>
            </a:r>
          </a:p>
          <a:p>
            <a:pPr lvl="2"/>
            <a:r>
              <a:rPr lang="en-US" sz="2800" dirty="0"/>
              <a:t> </a:t>
            </a:r>
            <a:r>
              <a:rPr lang="en-US" sz="2800" dirty="0" smtClean="0"/>
              <a:t> Editing of ideas at workshop is valuable</a:t>
            </a:r>
          </a:p>
          <a:p>
            <a:pPr lvl="2"/>
            <a:r>
              <a:rPr lang="en-US" sz="2800" dirty="0"/>
              <a:t> </a:t>
            </a:r>
            <a:r>
              <a:rPr lang="en-US" sz="2800" dirty="0" smtClean="0"/>
              <a:t> Synopsis of attendees provided before Workshop</a:t>
            </a:r>
          </a:p>
        </p:txBody>
      </p:sp>
    </p:spTree>
    <p:extLst>
      <p:ext uri="{BB962C8B-B14F-4D97-AF65-F5344CB8AC3E}">
        <p14:creationId xmlns:p14="http://schemas.microsoft.com/office/powerpoint/2010/main" val="3186657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795</Words>
  <Application>Microsoft Office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Team T² (#2) </vt:lpstr>
      <vt:lpstr>Team Members</vt:lpstr>
      <vt:lpstr>Workshop Feedback MRL WG 2018 Activities</vt:lpstr>
      <vt:lpstr>Workshop Feedback MRL WG 2018 Activities</vt:lpstr>
      <vt:lpstr>Feedback on Proposed Matrix Change MRL 1-3 Criteria additions/changes</vt:lpstr>
      <vt:lpstr>Feedback on Proposed Matrix Change MRL 4 Criteria changes</vt:lpstr>
      <vt:lpstr>Feedback on Proposed AS6500/MRL Integration to MRL Deskbook</vt:lpstr>
      <vt:lpstr>Workshop Feedback Environmental, Safety, and Health</vt:lpstr>
      <vt:lpstr>Overall Feedback on Workshop</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Name (e.g. S&amp;T, Limited Prod., Sustainment, Industry)</dc:title>
  <dc:creator>gary stanley</dc:creator>
  <cp:lastModifiedBy>Mark Gordon</cp:lastModifiedBy>
  <cp:revision>59</cp:revision>
  <dcterms:created xsi:type="dcterms:W3CDTF">2015-08-06T14:30:24Z</dcterms:created>
  <dcterms:modified xsi:type="dcterms:W3CDTF">2017-09-29T15:47:48Z</dcterms:modified>
</cp:coreProperties>
</file>